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21"/>
  </p:notesMasterIdLst>
  <p:handoutMasterIdLst>
    <p:handoutMasterId r:id="rId22"/>
  </p:handoutMasterIdLst>
  <p:sldIdLst>
    <p:sldId id="256" r:id="rId4"/>
    <p:sldId id="366" r:id="rId5"/>
    <p:sldId id="394" r:id="rId6"/>
    <p:sldId id="395" r:id="rId7"/>
    <p:sldId id="396" r:id="rId8"/>
    <p:sldId id="411" r:id="rId9"/>
    <p:sldId id="410" r:id="rId10"/>
    <p:sldId id="409" r:id="rId11"/>
    <p:sldId id="407" r:id="rId12"/>
    <p:sldId id="398" r:id="rId13"/>
    <p:sldId id="397" r:id="rId14"/>
    <p:sldId id="399" r:id="rId15"/>
    <p:sldId id="408" r:id="rId16"/>
    <p:sldId id="400" r:id="rId17"/>
    <p:sldId id="401" r:id="rId18"/>
    <p:sldId id="402" r:id="rId19"/>
    <p:sldId id="260" r:id="rId20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0" autoAdjust="0"/>
    <p:restoredTop sz="94660"/>
  </p:normalViewPr>
  <p:slideViewPr>
    <p:cSldViewPr snapToGrid="0">
      <p:cViewPr varScale="1">
        <p:scale>
          <a:sx n="67" d="100"/>
          <a:sy n="67" d="100"/>
        </p:scale>
        <p:origin x="620" y="56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444C9-CBCA-44A0-96A5-E59D5EB9AC79}" type="datetimeFigureOut">
              <a:rPr lang="en-IN" smtClean="0"/>
              <a:t>17-03-2023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8EEA7-C7F3-474D-BBF4-A63E51B3A8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720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52373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16539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  <p:sldLayoutId id="2147483752" r:id="rId3"/>
    <p:sldLayoutId id="2147483753" r:id="rId4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6" r:id="rId4"/>
    <p:sldLayoutId id="2147483737" r:id="rId5"/>
    <p:sldLayoutId id="2147483740" r:id="rId6"/>
    <p:sldLayoutId id="2147483739" r:id="rId7"/>
    <p:sldLayoutId id="2147483744" r:id="rId8"/>
    <p:sldLayoutId id="2147483745" r:id="rId9"/>
    <p:sldLayoutId id="2147483748" r:id="rId10"/>
    <p:sldLayoutId id="2147483749" r:id="rId11"/>
    <p:sldLayoutId id="2147483750" r:id="rId1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164200" y="667376"/>
            <a:ext cx="953651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Object Oriented Design &amp; </a:t>
            </a:r>
            <a:r>
              <a:rPr lang="en-US" altLang="ko-KR" sz="5400" b="1">
                <a:solidFill>
                  <a:schemeClr val="bg1"/>
                </a:solidFill>
                <a:cs typeface="Arial" pitchFamily="34" charset="0"/>
              </a:rPr>
              <a:t>Programming </a:t>
            </a:r>
            <a:r>
              <a:rPr lang="en-US" altLang="ko-KR" sz="2400" b="1">
                <a:solidFill>
                  <a:schemeClr val="bg1"/>
                </a:solidFill>
              </a:rPr>
              <a:t>(21CSC101T) 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18976" y="5607011"/>
            <a:ext cx="520065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Arvind Kharwal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Adobe Fan Heiti Std B" panose="020B0700000000000000" pitchFamily="34" charset="-128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DC4D8-27F2-446B-97D4-309B4EA2B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306" y="1420266"/>
            <a:ext cx="3772824" cy="37728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blurRad="6350" stA="50000" endA="300" endPos="900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286555"/>
          </a:xfrm>
        </p:spPr>
        <p:txBody>
          <a:bodyPr/>
          <a:lstStyle/>
          <a:p>
            <a:pPr algn="l"/>
            <a:r>
              <a:rPr lang="en-IN" sz="2400" dirty="0"/>
              <a:t>class Example</a:t>
            </a:r>
            <a:br>
              <a:rPr lang="en-IN" sz="2400" dirty="0"/>
            </a:br>
            <a:r>
              <a:rPr lang="en-IN" sz="2400" dirty="0"/>
              <a:t>{</a:t>
            </a:r>
            <a:br>
              <a:rPr lang="en-IN" sz="2400" dirty="0"/>
            </a:br>
            <a:r>
              <a:rPr lang="en-IN" sz="2400" dirty="0"/>
              <a:t>    </a:t>
            </a:r>
            <a:r>
              <a:rPr lang="en-IN" sz="2400" dirty="0" err="1"/>
              <a:t>int</a:t>
            </a:r>
            <a:r>
              <a:rPr lang="en-IN" sz="2400" dirty="0"/>
              <a:t> a, b;</a:t>
            </a:r>
            <a:br>
              <a:rPr lang="en-IN" sz="2400" dirty="0"/>
            </a:br>
            <a:r>
              <a:rPr lang="en-IN" sz="2400" dirty="0"/>
              <a:t>public:</a:t>
            </a:r>
            <a:br>
              <a:rPr lang="en-IN" sz="2400" dirty="0"/>
            </a:br>
            <a:r>
              <a:rPr lang="en-IN" sz="2400" dirty="0"/>
              <a:t>    Example()</a:t>
            </a:r>
            <a:br>
              <a:rPr lang="en-IN" sz="2400" dirty="0"/>
            </a:br>
            <a:r>
              <a:rPr lang="en-IN" sz="2400" dirty="0"/>
              <a:t>    {</a:t>
            </a:r>
            <a:br>
              <a:rPr lang="en-IN" sz="2400" dirty="0"/>
            </a:br>
            <a:r>
              <a:rPr lang="en-IN" sz="2400" dirty="0"/>
              <a:t>        </a:t>
            </a:r>
            <a:r>
              <a:rPr lang="en-IN" sz="2400" dirty="0" err="1"/>
              <a:t>cout</a:t>
            </a:r>
            <a:r>
              <a:rPr lang="en-IN" sz="2400" dirty="0"/>
              <a:t> &lt;&lt; "\</a:t>
            </a:r>
            <a:r>
              <a:rPr lang="en-IN" sz="2400" dirty="0" err="1"/>
              <a:t>nDefault</a:t>
            </a:r>
            <a:r>
              <a:rPr lang="en-IN" sz="2400" dirty="0"/>
              <a:t> constructor of Base class";</a:t>
            </a:r>
            <a:br>
              <a:rPr lang="en-IN" sz="2400" dirty="0"/>
            </a:br>
            <a:r>
              <a:rPr lang="en-IN" sz="2400" dirty="0"/>
              <a:t>    }</a:t>
            </a:r>
            <a:br>
              <a:rPr lang="en-IN" sz="2400" dirty="0"/>
            </a:br>
            <a:r>
              <a:rPr lang="en-IN" sz="2400" dirty="0"/>
              <a:t>    Example(</a:t>
            </a:r>
            <a:r>
              <a:rPr lang="en-IN" sz="2400" dirty="0" err="1"/>
              <a:t>int</a:t>
            </a:r>
            <a:r>
              <a:rPr lang="en-IN" sz="2400" dirty="0"/>
              <a:t> x, </a:t>
            </a:r>
            <a:r>
              <a:rPr lang="en-IN" sz="2400" dirty="0" err="1"/>
              <a:t>int</a:t>
            </a:r>
            <a:r>
              <a:rPr lang="en-IN" sz="2400" dirty="0"/>
              <a:t> y)</a:t>
            </a:r>
            <a:br>
              <a:rPr lang="en-IN" sz="2400" dirty="0"/>
            </a:br>
            <a:r>
              <a:rPr lang="en-IN" sz="2400" dirty="0"/>
              <a:t>    {</a:t>
            </a:r>
            <a:br>
              <a:rPr lang="en-IN" sz="2400" dirty="0"/>
            </a:br>
            <a:r>
              <a:rPr lang="en-IN" sz="2400" dirty="0"/>
              <a:t>        </a:t>
            </a:r>
            <a:r>
              <a:rPr lang="en-IN" sz="2400" dirty="0" err="1"/>
              <a:t>cout</a:t>
            </a:r>
            <a:r>
              <a:rPr lang="en-IN" sz="2400" dirty="0"/>
              <a:t> &lt;&lt; "\</a:t>
            </a:r>
            <a:r>
              <a:rPr lang="en-IN" sz="2400" dirty="0" err="1"/>
              <a:t>nParametrized</a:t>
            </a:r>
            <a:r>
              <a:rPr lang="en-IN" sz="2400" dirty="0"/>
              <a:t> constructor of Base class";</a:t>
            </a:r>
            <a:br>
              <a:rPr lang="en-IN" sz="2400" dirty="0"/>
            </a:br>
            <a:r>
              <a:rPr lang="en-IN" sz="2400" dirty="0"/>
              <a:t>        a = x;</a:t>
            </a:r>
            <a:br>
              <a:rPr lang="en-IN" sz="2400" dirty="0"/>
            </a:br>
            <a:r>
              <a:rPr lang="en-IN" sz="2400" dirty="0"/>
              <a:t>        b = y;</a:t>
            </a:r>
            <a:br>
              <a:rPr lang="en-IN" sz="2400" dirty="0"/>
            </a:br>
            <a:r>
              <a:rPr lang="en-IN" sz="2400" dirty="0"/>
              <a:t>    }</a:t>
            </a:r>
            <a:br>
              <a:rPr lang="en-IN" sz="2400" dirty="0"/>
            </a:br>
            <a:r>
              <a:rPr lang="en-IN" sz="2400" dirty="0"/>
              <a:t>    void display()</a:t>
            </a:r>
            <a:br>
              <a:rPr lang="en-IN" sz="2400" dirty="0"/>
            </a:br>
            <a:r>
              <a:rPr lang="en-IN" sz="2400" dirty="0"/>
              <a:t>    {</a:t>
            </a:r>
            <a:br>
              <a:rPr lang="en-IN" sz="2400" dirty="0"/>
            </a:br>
            <a:r>
              <a:rPr lang="en-IN" sz="2400" dirty="0"/>
              <a:t>        </a:t>
            </a:r>
            <a:r>
              <a:rPr lang="en-IN" sz="2400" dirty="0" err="1"/>
              <a:t>cout</a:t>
            </a:r>
            <a:r>
              <a:rPr lang="en-IN" sz="2400" dirty="0"/>
              <a:t> &lt;&lt; a &lt;&lt; " " &lt;&lt; b &lt;&lt; </a:t>
            </a:r>
            <a:r>
              <a:rPr lang="en-IN" sz="2400" dirty="0" err="1"/>
              <a:t>endl</a:t>
            </a:r>
            <a:r>
              <a:rPr lang="en-IN" sz="2400" dirty="0"/>
              <a:t>;</a:t>
            </a:r>
            <a:br>
              <a:rPr lang="en-IN" sz="2400" dirty="0"/>
            </a:br>
            <a:r>
              <a:rPr lang="en-IN" sz="2400" dirty="0"/>
              <a:t>    }</a:t>
            </a:r>
            <a:br>
              <a:rPr lang="en-IN" sz="2400" dirty="0"/>
            </a:br>
            <a:r>
              <a:rPr lang="en-IN" sz="24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75683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080493"/>
          </a:xfrm>
        </p:spPr>
        <p:txBody>
          <a:bodyPr/>
          <a:lstStyle/>
          <a:p>
            <a:pPr algn="l"/>
            <a:r>
              <a:rPr lang="en-IN" sz="2200" dirty="0"/>
              <a:t>class Sample : public Example|</a:t>
            </a:r>
            <a:br>
              <a:rPr lang="en-IN" sz="2200" dirty="0"/>
            </a:br>
            <a:r>
              <a:rPr lang="en-IN" sz="2200" dirty="0"/>
              <a:t>{</a:t>
            </a:r>
            <a:br>
              <a:rPr lang="en-IN" sz="2200" dirty="0"/>
            </a:br>
            <a:r>
              <a:rPr lang="en-IN" sz="2200" dirty="0"/>
              <a:t>    </a:t>
            </a:r>
            <a:r>
              <a:rPr lang="en-IN" sz="2200" dirty="0" err="1"/>
              <a:t>int</a:t>
            </a:r>
            <a:r>
              <a:rPr lang="en-IN" sz="2200" dirty="0"/>
              <a:t> c, d;</a:t>
            </a:r>
            <a:br>
              <a:rPr lang="en-IN" sz="2200" dirty="0"/>
            </a:br>
            <a:r>
              <a:rPr lang="en-IN" sz="2200" dirty="0"/>
              <a:t>public:</a:t>
            </a:r>
            <a:br>
              <a:rPr lang="en-IN" sz="2200" dirty="0"/>
            </a:br>
            <a:r>
              <a:rPr lang="en-IN" sz="2200" dirty="0"/>
              <a:t>    Sample()</a:t>
            </a:r>
            <a:br>
              <a:rPr lang="en-IN" sz="2200" dirty="0"/>
            </a:br>
            <a:r>
              <a:rPr lang="en-IN" sz="2200" dirty="0"/>
              <a:t>    {</a:t>
            </a:r>
            <a:br>
              <a:rPr lang="en-IN" sz="2200" dirty="0"/>
            </a:br>
            <a:r>
              <a:rPr lang="en-IN" sz="2200" dirty="0"/>
              <a:t>        </a:t>
            </a:r>
            <a:r>
              <a:rPr lang="en-IN" sz="2200" dirty="0" err="1"/>
              <a:t>cout</a:t>
            </a:r>
            <a:r>
              <a:rPr lang="en-IN" sz="2200" dirty="0"/>
              <a:t> &lt;&lt; "\</a:t>
            </a:r>
            <a:r>
              <a:rPr lang="en-IN" sz="2200" dirty="0" err="1"/>
              <a:t>nDefault</a:t>
            </a:r>
            <a:r>
              <a:rPr lang="en-IN" sz="2200" dirty="0"/>
              <a:t> constructor of Derived class";</a:t>
            </a:r>
            <a:br>
              <a:rPr lang="en-IN" sz="2200" dirty="0"/>
            </a:br>
            <a:r>
              <a:rPr lang="en-IN" sz="2200" dirty="0"/>
              <a:t>    }</a:t>
            </a:r>
            <a:br>
              <a:rPr lang="en-IN" sz="2200" dirty="0"/>
            </a:br>
            <a:r>
              <a:rPr lang="en-IN" sz="2200" dirty="0"/>
              <a:t>    Sample(</a:t>
            </a:r>
            <a:r>
              <a:rPr lang="en-IN" sz="2200" dirty="0" err="1"/>
              <a:t>int</a:t>
            </a:r>
            <a:r>
              <a:rPr lang="en-IN" sz="2200" dirty="0"/>
              <a:t> x, </a:t>
            </a:r>
            <a:r>
              <a:rPr lang="en-IN" sz="2200" dirty="0" err="1"/>
              <a:t>int</a:t>
            </a:r>
            <a:r>
              <a:rPr lang="en-IN" sz="2200" dirty="0"/>
              <a:t> y)</a:t>
            </a:r>
            <a:br>
              <a:rPr lang="en-IN" sz="2200" dirty="0"/>
            </a:br>
            <a:r>
              <a:rPr lang="en-IN" sz="2200" dirty="0"/>
              <a:t>    {</a:t>
            </a:r>
            <a:br>
              <a:rPr lang="en-IN" sz="2200" dirty="0"/>
            </a:br>
            <a:r>
              <a:rPr lang="en-IN" sz="2200" dirty="0"/>
              <a:t>        </a:t>
            </a:r>
            <a:r>
              <a:rPr lang="en-IN" sz="2200" dirty="0" err="1"/>
              <a:t>cout</a:t>
            </a:r>
            <a:r>
              <a:rPr lang="en-IN" sz="2200" dirty="0"/>
              <a:t> &lt;&lt; "\</a:t>
            </a:r>
            <a:r>
              <a:rPr lang="en-IN" sz="2200" dirty="0" err="1"/>
              <a:t>nParametrized</a:t>
            </a:r>
            <a:r>
              <a:rPr lang="en-IN" sz="2200" dirty="0"/>
              <a:t> constructor of Derived class\n";</a:t>
            </a:r>
            <a:br>
              <a:rPr lang="en-IN" sz="2200" dirty="0"/>
            </a:br>
            <a:r>
              <a:rPr lang="en-IN" sz="2200" dirty="0"/>
              <a:t>        c = x;</a:t>
            </a:r>
            <a:br>
              <a:rPr lang="en-IN" sz="2200" dirty="0"/>
            </a:br>
            <a:r>
              <a:rPr lang="en-IN" sz="2200" dirty="0"/>
              <a:t>        d = y;</a:t>
            </a:r>
            <a:br>
              <a:rPr lang="en-IN" sz="2200" dirty="0"/>
            </a:br>
            <a:r>
              <a:rPr lang="en-IN" sz="2200" dirty="0"/>
              <a:t>    }</a:t>
            </a:r>
            <a:br>
              <a:rPr lang="en-IN" sz="2200" dirty="0"/>
            </a:br>
            <a:r>
              <a:rPr lang="en-IN" sz="2200" dirty="0"/>
              <a:t>    void show()</a:t>
            </a:r>
            <a:br>
              <a:rPr lang="en-IN" sz="2200" dirty="0"/>
            </a:br>
            <a:r>
              <a:rPr lang="en-IN" sz="2200" dirty="0"/>
              <a:t>    {</a:t>
            </a:r>
            <a:br>
              <a:rPr lang="en-IN" sz="2200" dirty="0"/>
            </a:br>
            <a:r>
              <a:rPr lang="en-IN" sz="2200" dirty="0"/>
              <a:t>        </a:t>
            </a:r>
            <a:r>
              <a:rPr lang="en-IN" sz="2200" dirty="0" err="1"/>
              <a:t>cout</a:t>
            </a:r>
            <a:r>
              <a:rPr lang="en-IN" sz="2200" dirty="0"/>
              <a:t> &lt;&lt; c &lt;&lt; " " &lt;&lt; d &lt;&lt; </a:t>
            </a:r>
            <a:r>
              <a:rPr lang="en-IN" sz="2200" dirty="0" err="1"/>
              <a:t>endl</a:t>
            </a:r>
            <a:r>
              <a:rPr lang="en-IN" sz="2200" dirty="0"/>
              <a:t>;</a:t>
            </a:r>
            <a:br>
              <a:rPr lang="en-IN" sz="2200" dirty="0"/>
            </a:br>
            <a:r>
              <a:rPr lang="en-IN" sz="2200" dirty="0"/>
              <a:t>    }</a:t>
            </a:r>
            <a:br>
              <a:rPr lang="en-IN" sz="2200" dirty="0"/>
            </a:br>
            <a:r>
              <a:rPr lang="en-IN" sz="2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52365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5294882"/>
          </a:xfrm>
        </p:spPr>
        <p:txBody>
          <a:bodyPr/>
          <a:lstStyle/>
          <a:p>
            <a:pPr algn="l"/>
            <a:r>
              <a:rPr lang="en-IN" sz="3200" dirty="0" err="1"/>
              <a:t>int</a:t>
            </a:r>
            <a:r>
              <a:rPr lang="en-IN" sz="3200" dirty="0"/>
              <a:t>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Sample S1(100, 200);</a:t>
            </a:r>
            <a:br>
              <a:rPr lang="en-IN" sz="3200" dirty="0"/>
            </a:br>
            <a:r>
              <a:rPr lang="en-IN" sz="3200" dirty="0"/>
              <a:t>    S1.show();</a:t>
            </a:r>
            <a:br>
              <a:rPr lang="en-IN" sz="3200" dirty="0"/>
            </a:br>
            <a:r>
              <a:rPr lang="en-IN" sz="3200" dirty="0"/>
              <a:t>}</a:t>
            </a:r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IN" sz="3200" dirty="0"/>
              <a:t>Default constructor of Base class</a:t>
            </a:r>
          </a:p>
          <a:p>
            <a:pPr algn="l"/>
            <a:r>
              <a:rPr lang="en-IN" sz="3200" dirty="0"/>
              <a:t>Parametrized constructor of Derived class      </a:t>
            </a:r>
          </a:p>
          <a:p>
            <a:pPr algn="l"/>
            <a:r>
              <a:rPr lang="en-IN" sz="3200" dirty="0"/>
              <a:t>100 200</a:t>
            </a:r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827854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803696"/>
            <a:ext cx="121920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3600" b="1" dirty="0">
                <a:solidFill>
                  <a:schemeClr val="bg1"/>
                </a:solidFill>
              </a:rPr>
              <a:t>Example 3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162457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578217"/>
          </a:xfrm>
        </p:spPr>
        <p:txBody>
          <a:bodyPr/>
          <a:lstStyle/>
          <a:p>
            <a:pPr algn="l"/>
            <a:r>
              <a:rPr lang="en-IN" sz="3200" dirty="0"/>
              <a:t>class Example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</a:t>
            </a:r>
            <a:r>
              <a:rPr lang="en-IN" sz="3200" dirty="0" err="1"/>
              <a:t>int</a:t>
            </a:r>
            <a:r>
              <a:rPr lang="en-IN" sz="3200" dirty="0"/>
              <a:t> a, b;</a:t>
            </a:r>
            <a:br>
              <a:rPr lang="en-IN" sz="3200" dirty="0"/>
            </a:br>
            <a:r>
              <a:rPr lang="en-IN" sz="3200" dirty="0"/>
              <a:t>public:</a:t>
            </a:r>
            <a:br>
              <a:rPr lang="en-IN" sz="3200" dirty="0"/>
            </a:br>
            <a:r>
              <a:rPr lang="en-IN" sz="3200" dirty="0"/>
              <a:t>    Example(</a:t>
            </a:r>
            <a:r>
              <a:rPr lang="en-IN" sz="3200" dirty="0" err="1"/>
              <a:t>int</a:t>
            </a:r>
            <a:r>
              <a:rPr lang="en-IN" sz="3200" dirty="0"/>
              <a:t> x, </a:t>
            </a:r>
            <a:r>
              <a:rPr lang="en-IN" sz="3200" dirty="0" err="1"/>
              <a:t>int</a:t>
            </a:r>
            <a:r>
              <a:rPr lang="en-IN" sz="3200" dirty="0"/>
              <a:t> y)</a:t>
            </a:r>
            <a:br>
              <a:rPr lang="en-IN" sz="3200" dirty="0"/>
            </a:br>
            <a:r>
              <a:rPr lang="en-IN" sz="3200" dirty="0"/>
              <a:t>    {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"\</a:t>
            </a:r>
            <a:r>
              <a:rPr lang="en-IN" sz="3200" dirty="0" err="1"/>
              <a:t>nParametrized</a:t>
            </a:r>
            <a:r>
              <a:rPr lang="en-IN" sz="3200" dirty="0"/>
              <a:t> constructor of Base class\n";</a:t>
            </a:r>
            <a:br>
              <a:rPr lang="en-IN" sz="3200" dirty="0"/>
            </a:br>
            <a:r>
              <a:rPr lang="en-IN" sz="3200" dirty="0"/>
              <a:t>        a = x;</a:t>
            </a:r>
            <a:br>
              <a:rPr lang="en-IN" sz="3200" dirty="0"/>
            </a:br>
            <a:r>
              <a:rPr lang="en-IN" sz="3200" dirty="0"/>
              <a:t>        b = y;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a &lt;&lt; " " &lt;&lt; b &lt;&lt; </a:t>
            </a:r>
            <a:r>
              <a:rPr lang="en-IN" sz="3200" dirty="0" err="1"/>
              <a:t>endl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    }</a:t>
            </a:r>
            <a:br>
              <a:rPr lang="en-IN" sz="3200" dirty="0"/>
            </a:br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075108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578217"/>
          </a:xfrm>
        </p:spPr>
        <p:txBody>
          <a:bodyPr/>
          <a:lstStyle/>
          <a:p>
            <a:pPr algn="l"/>
            <a:r>
              <a:rPr lang="en-IN" sz="3200" dirty="0"/>
              <a:t>class Sample : public Example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</a:t>
            </a:r>
            <a:r>
              <a:rPr lang="en-IN" sz="3200" dirty="0" err="1"/>
              <a:t>int</a:t>
            </a:r>
            <a:r>
              <a:rPr lang="en-IN" sz="3200" dirty="0"/>
              <a:t> c, d;</a:t>
            </a:r>
            <a:br>
              <a:rPr lang="en-IN" sz="3200" dirty="0"/>
            </a:br>
            <a:r>
              <a:rPr lang="en-IN" sz="3200" dirty="0"/>
              <a:t>public:</a:t>
            </a:r>
            <a:br>
              <a:rPr lang="en-IN" sz="3200" dirty="0"/>
            </a:br>
            <a:r>
              <a:rPr lang="en-IN" sz="3200" dirty="0"/>
              <a:t>    Sample(</a:t>
            </a:r>
            <a:r>
              <a:rPr lang="en-IN" sz="3200" dirty="0" err="1"/>
              <a:t>int</a:t>
            </a:r>
            <a:r>
              <a:rPr lang="en-IN" sz="3200" dirty="0"/>
              <a:t> x, </a:t>
            </a:r>
            <a:r>
              <a:rPr lang="en-IN" sz="3200" dirty="0" err="1"/>
              <a:t>int</a:t>
            </a:r>
            <a:r>
              <a:rPr lang="en-IN" sz="3200" dirty="0"/>
              <a:t> y) : Example(x, y)</a:t>
            </a:r>
            <a:br>
              <a:rPr lang="en-IN" sz="3200" dirty="0"/>
            </a:br>
            <a:r>
              <a:rPr lang="en-IN" sz="3200" dirty="0"/>
              <a:t>    {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"\</a:t>
            </a:r>
            <a:r>
              <a:rPr lang="en-IN" sz="3200" dirty="0" err="1"/>
              <a:t>nParametrized</a:t>
            </a:r>
            <a:r>
              <a:rPr lang="en-IN" sz="3200" dirty="0"/>
              <a:t> constructor of Derived class\n";</a:t>
            </a:r>
            <a:br>
              <a:rPr lang="en-IN" sz="3200" dirty="0"/>
            </a:br>
            <a:r>
              <a:rPr lang="en-IN" sz="3200" dirty="0"/>
              <a:t>        c = x;</a:t>
            </a:r>
            <a:br>
              <a:rPr lang="en-IN" sz="3200" dirty="0"/>
            </a:br>
            <a:r>
              <a:rPr lang="en-IN" sz="3200" dirty="0"/>
              <a:t>        d = y;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c &lt;&lt; " " &lt;&lt; d &lt;&lt; </a:t>
            </a:r>
            <a:r>
              <a:rPr lang="en-IN" sz="3200" dirty="0" err="1"/>
              <a:t>endl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    }</a:t>
            </a:r>
            <a:br>
              <a:rPr lang="en-IN" sz="3200" dirty="0"/>
            </a:br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58334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578217"/>
          </a:xfrm>
        </p:spPr>
        <p:txBody>
          <a:bodyPr/>
          <a:lstStyle/>
          <a:p>
            <a:pPr algn="l"/>
            <a:r>
              <a:rPr lang="en-IN" sz="3200" dirty="0" err="1"/>
              <a:t>int</a:t>
            </a:r>
            <a:r>
              <a:rPr lang="en-IN" sz="3200" dirty="0"/>
              <a:t>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Sample S1(100, 200);</a:t>
            </a:r>
            <a:br>
              <a:rPr lang="en-IN" sz="3200" dirty="0"/>
            </a:br>
            <a:r>
              <a:rPr lang="en-IN" sz="3200" dirty="0"/>
              <a:t>}</a:t>
            </a:r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IN" sz="3200" dirty="0"/>
              <a:t>Parametrized constructor of Base class</a:t>
            </a:r>
          </a:p>
          <a:p>
            <a:pPr algn="l"/>
            <a:r>
              <a:rPr lang="en-IN" sz="3200" dirty="0"/>
              <a:t>100 200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Parametrized constructor of Derived class      </a:t>
            </a:r>
          </a:p>
          <a:p>
            <a:pPr algn="l"/>
            <a:r>
              <a:rPr lang="en-IN" sz="3200" dirty="0"/>
              <a:t>100 200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095990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84E4B-5F7E-4B0D-9538-D7ABEB183593}"/>
              </a:ext>
            </a:extLst>
          </p:cNvPr>
          <p:cNvSpPr/>
          <p:nvPr/>
        </p:nvSpPr>
        <p:spPr>
          <a:xfrm>
            <a:off x="7857460" y="1"/>
            <a:ext cx="4334539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857460" y="2629120"/>
            <a:ext cx="433453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803696"/>
            <a:ext cx="121920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3600" b="1" dirty="0">
                <a:solidFill>
                  <a:schemeClr val="bg1"/>
                </a:solidFill>
              </a:rPr>
              <a:t>Constructor in Inheritance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92708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4844122"/>
          </a:xfrm>
        </p:spPr>
        <p:txBody>
          <a:bodyPr/>
          <a:lstStyle/>
          <a:p>
            <a:pPr algn="l"/>
            <a:r>
              <a:rPr lang="en-IN" sz="3200" dirty="0"/>
              <a:t>class Example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/>
              <a:t>   </a:t>
            </a:r>
            <a:br>
              <a:rPr lang="en-IN" sz="3200" dirty="0"/>
            </a:br>
            <a:r>
              <a:rPr lang="en-IN" sz="3200" dirty="0"/>
              <a:t>public:</a:t>
            </a:r>
            <a:br>
              <a:rPr lang="en-IN" sz="3200" dirty="0"/>
            </a:br>
            <a:r>
              <a:rPr lang="en-IN" sz="3200" dirty="0"/>
              <a:t>    Example()</a:t>
            </a:r>
            <a:br>
              <a:rPr lang="en-IN" sz="3200" dirty="0"/>
            </a:br>
            <a:r>
              <a:rPr lang="en-IN" sz="3200" dirty="0"/>
              <a:t>    {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"\</a:t>
            </a:r>
            <a:r>
              <a:rPr lang="en-IN" sz="3200" dirty="0" err="1"/>
              <a:t>nDefault</a:t>
            </a:r>
            <a:r>
              <a:rPr lang="en-IN" sz="3200" dirty="0"/>
              <a:t> constructor of Base class";</a:t>
            </a:r>
            <a:br>
              <a:rPr lang="en-IN" sz="3200" dirty="0"/>
            </a:br>
            <a:r>
              <a:rPr lang="en-IN" sz="3200" dirty="0"/>
              <a:t>    }</a:t>
            </a:r>
            <a:br>
              <a:rPr lang="en-IN" sz="3200" dirty="0"/>
            </a:br>
            <a:r>
              <a:rPr lang="en-IN" sz="3200" dirty="0"/>
              <a:t>};</a:t>
            </a:r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45382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578217"/>
          </a:xfrm>
        </p:spPr>
        <p:txBody>
          <a:bodyPr/>
          <a:lstStyle/>
          <a:p>
            <a:pPr algn="l"/>
            <a:r>
              <a:rPr lang="en-IN" sz="3200" dirty="0"/>
              <a:t>class Sample : public Example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public:</a:t>
            </a:r>
          </a:p>
          <a:p>
            <a:pPr algn="l"/>
            <a:r>
              <a:rPr lang="en-IN" sz="3200" dirty="0"/>
              <a:t>    Sample()</a:t>
            </a:r>
          </a:p>
          <a:p>
            <a:pPr algn="l"/>
            <a:r>
              <a:rPr lang="en-IN" sz="3200" dirty="0"/>
              <a:t>    {</a:t>
            </a:r>
          </a:p>
          <a:p>
            <a:pPr algn="l"/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"\</a:t>
            </a:r>
            <a:r>
              <a:rPr lang="en-IN" sz="3200" dirty="0" err="1"/>
              <a:t>nDefault</a:t>
            </a:r>
            <a:r>
              <a:rPr lang="en-IN" sz="3200" dirty="0"/>
              <a:t> constructor of Derived class";</a:t>
            </a:r>
          </a:p>
          <a:p>
            <a:pPr algn="l"/>
            <a:r>
              <a:rPr lang="en-IN" sz="3200" dirty="0"/>
              <a:t>    }</a:t>
            </a:r>
          </a:p>
          <a:p>
            <a:pPr algn="l"/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53507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578217"/>
          </a:xfrm>
        </p:spPr>
        <p:txBody>
          <a:bodyPr/>
          <a:lstStyle/>
          <a:p>
            <a:pPr algn="l"/>
            <a:r>
              <a:rPr lang="en-IN" sz="3200" dirty="0" err="1"/>
              <a:t>int</a:t>
            </a:r>
            <a:r>
              <a:rPr lang="en-IN" sz="3200" dirty="0"/>
              <a:t>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Sample S;</a:t>
            </a:r>
            <a:br>
              <a:rPr lang="en-IN" sz="3200" dirty="0"/>
            </a:br>
            <a:r>
              <a:rPr lang="en-IN" sz="3200" dirty="0"/>
              <a:t>}</a:t>
            </a:r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IN" sz="3200" dirty="0"/>
              <a:t>Default constructor of Base class</a:t>
            </a:r>
          </a:p>
          <a:p>
            <a:pPr algn="l"/>
            <a:r>
              <a:rPr lang="en-IN" sz="3200" dirty="0"/>
              <a:t>Default constructor of Derived class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67329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2337705"/>
          </a:xfrm>
        </p:spPr>
        <p:txBody>
          <a:bodyPr/>
          <a:lstStyle/>
          <a:p>
            <a:pPr algn="just"/>
            <a:r>
              <a:rPr lang="en-US" sz="3200" dirty="0"/>
              <a:t>When both the derived and base classes contain constructors, the base constructor is executed first and then the constructor in the derived class is executed. 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7293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36473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803696"/>
            <a:ext cx="121920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3600" b="1" dirty="0">
                <a:solidFill>
                  <a:schemeClr val="bg1"/>
                </a:solidFill>
              </a:rPr>
              <a:t>Constructors in Derived class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07520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4337955"/>
          </a:xfrm>
        </p:spPr>
        <p:txBody>
          <a:bodyPr/>
          <a:lstStyle/>
          <a:p>
            <a:pPr algn="l"/>
            <a:r>
              <a:rPr lang="en-US" sz="3200" dirty="0"/>
              <a:t>If base class constructor takes no arguments, then derived class need not have a constructor function. </a:t>
            </a:r>
          </a:p>
          <a:p>
            <a:pPr algn="l"/>
            <a:endParaRPr lang="en-US" sz="3200" dirty="0"/>
          </a:p>
          <a:p>
            <a:pPr algn="l"/>
            <a:r>
              <a:rPr lang="en-US" sz="3200" dirty="0"/>
              <a:t>However, if any base class contains a constructor with one or more arguments, then it is mandatory for the derived class to have a constructor and pass the arguments to the base class constructors.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9599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46561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803696"/>
            <a:ext cx="121920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3600" b="1" dirty="0">
                <a:solidFill>
                  <a:schemeClr val="bg1"/>
                </a:solidFill>
              </a:rPr>
              <a:t>Example 2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24396883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5040</TotalTime>
  <Words>607</Words>
  <Application>Microsoft Office PowerPoint</Application>
  <PresentationFormat>Widescreen</PresentationFormat>
  <Paragraphs>40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Adobe Fan Heiti Std B</vt:lpstr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ARVIND KHARWAL</cp:lastModifiedBy>
  <cp:revision>306</cp:revision>
  <dcterms:created xsi:type="dcterms:W3CDTF">2018-04-24T17:14:44Z</dcterms:created>
  <dcterms:modified xsi:type="dcterms:W3CDTF">2023-03-17T09:31:24Z</dcterms:modified>
</cp:coreProperties>
</file>

<file path=docProps/thumbnail.jpeg>
</file>